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af02a44dcc_1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af02a44dcc_1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af02a44dcc_1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af02a44dcc_1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af02a44dcc_1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af02a44dcc_1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af02a44dc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af02a44dc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af02a44dcc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af02a44dcc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f02a44dcc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f02a44dcc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af02a44dcc_1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af02a44dcc_1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af02a44dcc_1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af02a44dcc_1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af02a44dcc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af02a44dcc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af02a44dcc_1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af02a44dcc_1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af02a44dcc_1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af02a44dcc_1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png"/><Relationship Id="rId4" Type="http://schemas.openxmlformats.org/officeDocument/2006/relationships/image" Target="../media/image25.png"/><Relationship Id="rId5" Type="http://schemas.openxmlformats.org/officeDocument/2006/relationships/image" Target="../media/image28.png"/><Relationship Id="rId6" Type="http://schemas.openxmlformats.org/officeDocument/2006/relationships/image" Target="../media/image2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3.png"/><Relationship Id="rId4" Type="http://schemas.openxmlformats.org/officeDocument/2006/relationships/image" Target="../media/image30.png"/><Relationship Id="rId5" Type="http://schemas.openxmlformats.org/officeDocument/2006/relationships/image" Target="../media/image2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png"/><Relationship Id="rId4" Type="http://schemas.openxmlformats.org/officeDocument/2006/relationships/image" Target="../media/image3.png"/><Relationship Id="rId5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9.png"/><Relationship Id="rId5" Type="http://schemas.openxmlformats.org/officeDocument/2006/relationships/image" Target="../media/image3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2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Relationship Id="rId4" Type="http://schemas.openxmlformats.org/officeDocument/2006/relationships/image" Target="../media/image15.png"/><Relationship Id="rId5" Type="http://schemas.openxmlformats.org/officeDocument/2006/relationships/image" Target="../media/image8.png"/><Relationship Id="rId6" Type="http://schemas.openxmlformats.org/officeDocument/2006/relationships/image" Target="../media/image1.png"/><Relationship Id="rId7" Type="http://schemas.openxmlformats.org/officeDocument/2006/relationships/image" Target="../media/image1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7.png"/><Relationship Id="rId4" Type="http://schemas.openxmlformats.org/officeDocument/2006/relationships/image" Target="../media/image16.png"/><Relationship Id="rId5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178200" y="344650"/>
            <a:ext cx="8787600" cy="128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/>
              <a:t>高级算法扩展(三) -- </a:t>
            </a:r>
            <a:endParaRPr sz="3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/>
              <a:t>Reservoir Sampling / Rejection Sampling</a:t>
            </a:r>
            <a:endParaRPr sz="3700"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2157850" y="1767200"/>
            <a:ext cx="6492300" cy="256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382. Linked List Random Node</a:t>
            </a:r>
            <a:endParaRPr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398. Random Pick Index</a:t>
            </a:r>
            <a:endParaRPr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900"/>
              <a:t>478. Generate Random Point in a Circle</a:t>
            </a:r>
            <a:endParaRPr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470. Implement Rand10() Using Rand7()</a:t>
            </a:r>
            <a:endParaRPr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528. Random Pick with Weight</a:t>
            </a:r>
            <a:endParaRPr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497. Random Point in Non-overlapping Rectangles</a:t>
            </a:r>
            <a:endParaRPr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380. Insert Delete GetRandom O(1)</a:t>
            </a:r>
            <a:endParaRPr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381. Insert Delete GetRandom O(1) - Duplicates allowed</a:t>
            </a:r>
            <a:endParaRPr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56" name="Google Shape;56;p13"/>
          <p:cNvSpPr txBox="1"/>
          <p:nvPr/>
        </p:nvSpPr>
        <p:spPr>
          <a:xfrm>
            <a:off x="7180450" y="4669150"/>
            <a:ext cx="1851000" cy="3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你们的好朋友Eddie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3075" y="0"/>
            <a:ext cx="2976524" cy="16542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91950" y="1575100"/>
            <a:ext cx="3423824" cy="3568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3525850"/>
            <a:ext cx="2976522" cy="161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0"/>
            <a:ext cx="4799351" cy="3634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1350" y="-12"/>
            <a:ext cx="5372649" cy="4520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3771349" cy="3758217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3"/>
          <p:cNvSpPr txBox="1"/>
          <p:nvPr/>
        </p:nvSpPr>
        <p:spPr>
          <a:xfrm>
            <a:off x="120925" y="3869250"/>
            <a:ext cx="3450600" cy="10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42424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LinkedHashSet for O(1) iteration over large items. An iterator over a normal HashSet is actually O(h/n), where h is table capacity. So it is not a solution to our problem requiring O(1) time. Nor does an ArrayList instead of a HashSet work</a:t>
            </a:r>
            <a:endParaRPr/>
          </a:p>
        </p:txBody>
      </p:sp>
      <p:pic>
        <p:nvPicPr>
          <p:cNvPr id="135" name="Google Shape;135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45850" y="4272392"/>
            <a:ext cx="3571524" cy="8711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4"/>
          <p:cNvSpPr txBox="1"/>
          <p:nvPr>
            <p:ph type="title"/>
          </p:nvPr>
        </p:nvSpPr>
        <p:spPr>
          <a:xfrm>
            <a:off x="311700" y="2125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Summary:</a:t>
            </a:r>
            <a:endParaRPr/>
          </a:p>
        </p:txBody>
      </p:sp>
      <p:sp>
        <p:nvSpPr>
          <p:cNvPr id="141" name="Google Shape;141;p24"/>
          <p:cNvSpPr txBox="1"/>
          <p:nvPr>
            <p:ph idx="1" type="body"/>
          </p:nvPr>
        </p:nvSpPr>
        <p:spPr>
          <a:xfrm>
            <a:off x="311700" y="854850"/>
            <a:ext cx="8520600" cy="415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水库抽样：优势在优化空间，当stream无限长仍然能够等概率取element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/>
              <a:t>拒绝采样：暴力产生很多解，符合条件就要，不符合条件就重新丢色子。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/>
              <a:t>用prefixSum生成的weighted array可以根据权重来采样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/>
              <a:t>O(1)时间来remove 特定element, 使用hashmap&lt;value, location&gt;来保存，同时使用heap的思路来交换头尾element，砍掉尾巴element来快速delete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/>
              <a:t>random可以用两种写法一般: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/>
              <a:t>1. Math.random(); 生成double [0.0, 1.0)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/>
              <a:t>2. Random random = new Random(); random.nextInt(a); 生成  [0, a) 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/>
              <a:t>也有nextDouble() 很少用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203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什么是水库抽样？reservoir sampling</a:t>
            </a:r>
            <a:endParaRPr/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350" y="815825"/>
            <a:ext cx="8913300" cy="351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49475" y="3743025"/>
            <a:ext cx="5314041" cy="1346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475" y="3886200"/>
            <a:ext cx="3642950" cy="922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531126" cy="380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62250" y="3238325"/>
            <a:ext cx="5212048" cy="1905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53225" y="0"/>
            <a:ext cx="3790775" cy="2704656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5"/>
          <p:cNvSpPr txBox="1"/>
          <p:nvPr/>
        </p:nvSpPr>
        <p:spPr>
          <a:xfrm>
            <a:off x="4650550" y="716175"/>
            <a:ext cx="809100" cy="60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暴力解</a:t>
            </a:r>
            <a:endParaRPr/>
          </a:p>
        </p:txBody>
      </p:sp>
      <p:sp>
        <p:nvSpPr>
          <p:cNvPr id="73" name="Google Shape;73;p15"/>
          <p:cNvSpPr txBox="1"/>
          <p:nvPr/>
        </p:nvSpPr>
        <p:spPr>
          <a:xfrm>
            <a:off x="2511300" y="4064575"/>
            <a:ext cx="1116000" cy="5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水库抽样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348625" cy="394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84600"/>
            <a:ext cx="4490573" cy="377444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6"/>
          <p:cNvSpPr txBox="1"/>
          <p:nvPr/>
        </p:nvSpPr>
        <p:spPr>
          <a:xfrm>
            <a:off x="1144025" y="4185500"/>
            <a:ext cx="5478300" cy="5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优势在于，如果数据太大无法放入内存，我们可以一部分一部分处理，仍然能够保持每个元素被pick概率相同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 txBox="1"/>
          <p:nvPr>
            <p:ph type="title"/>
          </p:nvPr>
        </p:nvSpPr>
        <p:spPr>
          <a:xfrm>
            <a:off x="311700" y="2125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什么是拒绝采样？rejection sampling</a:t>
            </a:r>
            <a:endParaRPr/>
          </a:p>
        </p:txBody>
      </p:sp>
      <p:pic>
        <p:nvPicPr>
          <p:cNvPr id="86" name="Google Shape;86;p17"/>
          <p:cNvPicPr preferRelativeResize="0"/>
          <p:nvPr/>
        </p:nvPicPr>
        <p:blipFill rotWithShape="1">
          <a:blip r:embed="rId3">
            <a:alphaModFix/>
          </a:blip>
          <a:srcRect b="0" l="0" r="0" t="8809"/>
          <a:stretch/>
        </p:blipFill>
        <p:spPr>
          <a:xfrm>
            <a:off x="311700" y="930125"/>
            <a:ext cx="6729227" cy="4113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4358089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36800" y="2742276"/>
            <a:ext cx="4907201" cy="2248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10497" y="34225"/>
            <a:ext cx="2142299" cy="158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64000" y="1562575"/>
            <a:ext cx="4594751" cy="1077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338074" cy="412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4275" y="0"/>
            <a:ext cx="3588879" cy="370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90028" y="3700100"/>
            <a:ext cx="5353972" cy="144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60975" y="0"/>
            <a:ext cx="3299175" cy="2743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87925" y="2601335"/>
            <a:ext cx="2999926" cy="25421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02976" y="2743813"/>
            <a:ext cx="3184950" cy="23766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0"/>
            <a:ext cx="3005263" cy="4103793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0"/>
          <p:cNvSpPr txBox="1"/>
          <p:nvPr/>
        </p:nvSpPr>
        <p:spPr>
          <a:xfrm>
            <a:off x="6389850" y="511550"/>
            <a:ext cx="2697900" cy="177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treeMap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binarySearch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prefixSum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weighted array</a:t>
            </a:r>
            <a:endParaRPr/>
          </a:p>
        </p:txBody>
      </p:sp>
      <p:pic>
        <p:nvPicPr>
          <p:cNvPr id="111" name="Google Shape;111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81000" y="4052850"/>
            <a:ext cx="2009376" cy="106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3411284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99675" y="2426300"/>
            <a:ext cx="4524235" cy="271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79625" y="0"/>
            <a:ext cx="3664375" cy="3115875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1"/>
          <p:cNvSpPr txBox="1"/>
          <p:nvPr/>
        </p:nvSpPr>
        <p:spPr>
          <a:xfrm>
            <a:off x="3571625" y="362750"/>
            <a:ext cx="1738800" cy="12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同样两种写法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treeMap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或者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binarySearch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